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8" r:id="rId3"/>
  </p:sldIdLst>
  <p:sldSz cx="9144000" cy="6858000" type="overhead"/>
  <p:notesSz cx="6858000" cy="9144000"/>
  <p:defaultTextStyle>
    <a:defPPr>
      <a:defRPr lang="en-US"/>
    </a:defPPr>
    <a:lvl1pPr marL="0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7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54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81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07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34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61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88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15" algn="l" defTabSz="45712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0"/>
    <a:srgbClr val="800000"/>
    <a:srgbClr val="800080"/>
    <a:srgbClr val="541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315" autoAdjust="0"/>
  </p:normalViewPr>
  <p:slideViewPr>
    <p:cSldViewPr snapToGrid="0" snapToObjects="1">
      <p:cViewPr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s6i6fneV-E" TargetMode="External"/><Relationship Id="rId1" Type="http://schemas.openxmlformats.org/officeDocument/2006/relationships/hyperlink" Target="https://www.youtube.com/watch?v=cump0Nxteb4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ump0Nxteb4" TargetMode="External"/><Relationship Id="rId1" Type="http://schemas.openxmlformats.org/officeDocument/2006/relationships/hyperlink" Target="https://www.youtube.com/watch?v=Os6i6fneV-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5E6149-2C0F-4D2B-AF46-54D3C062BFD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0E89E6-7446-432D-82F5-184997BC52EF}">
      <dgm:prSet/>
      <dgm:spPr/>
      <dgm:t>
        <a:bodyPr/>
        <a:lstStyle/>
        <a:p>
          <a:pPr rtl="0"/>
          <a:r>
            <a:rPr lang="en-US" b="0" i="0" dirty="0" smtClean="0"/>
            <a:t>Sense realism believes that knowledge primarily comes through the senses and not from words</a:t>
          </a:r>
          <a:endParaRPr lang="en-US" b="1" dirty="0" smtClean="0"/>
        </a:p>
        <a:p>
          <a:pPr rtl="0"/>
          <a:r>
            <a:rPr lang="en-US" b="1" dirty="0" smtClean="0"/>
            <a:t>(</a:t>
          </a:r>
          <a:r>
            <a:rPr lang="en-US" dirty="0" err="1" smtClean="0"/>
            <a:t>Falode</a:t>
          </a:r>
          <a:r>
            <a:rPr lang="en-US" dirty="0" smtClean="0"/>
            <a:t>, </a:t>
          </a:r>
          <a:r>
            <a:rPr lang="en-US" dirty="0" err="1" smtClean="0"/>
            <a:t>Adewunmi</a:t>
          </a:r>
          <a:r>
            <a:rPr lang="en-US" dirty="0" smtClean="0"/>
            <a:t> James. "The theoretical foundation of realism." </a:t>
          </a:r>
          <a:r>
            <a:rPr lang="en-US" i="1" dirty="0" smtClean="0"/>
            <a:t>Nigerian Journal of International Affairs</a:t>
          </a:r>
          <a:r>
            <a:rPr lang="en-US" dirty="0" smtClean="0"/>
            <a:t> 35.2 (2009): 35-47</a:t>
          </a:r>
          <a:r>
            <a:rPr lang="en-US" b="1" dirty="0" smtClean="0"/>
            <a:t>)</a:t>
          </a:r>
          <a:endParaRPr lang="en-US" b="1" dirty="0"/>
        </a:p>
      </dgm:t>
    </dgm:pt>
    <dgm:pt modelId="{47A2A742-407D-4EFC-95F3-9B66F479E71B}" type="parTrans" cxnId="{63D1097B-F0A4-4FC2-BDFF-9CEBF92A1454}">
      <dgm:prSet/>
      <dgm:spPr/>
      <dgm:t>
        <a:bodyPr/>
        <a:lstStyle/>
        <a:p>
          <a:endParaRPr lang="en-US"/>
        </a:p>
      </dgm:t>
    </dgm:pt>
    <dgm:pt modelId="{37F7819C-BE55-4199-8D55-4412CE6A850F}" type="sibTrans" cxnId="{63D1097B-F0A4-4FC2-BDFF-9CEBF92A1454}">
      <dgm:prSet/>
      <dgm:spPr/>
      <dgm:t>
        <a:bodyPr/>
        <a:lstStyle/>
        <a:p>
          <a:endParaRPr lang="en-US"/>
        </a:p>
      </dgm:t>
    </dgm:pt>
    <dgm:pt modelId="{4E3408C6-12AB-4A13-AEF1-150183F66B21}">
      <dgm:prSet/>
      <dgm:spPr/>
      <dgm:t>
        <a:bodyPr/>
        <a:lstStyle/>
        <a:p>
          <a:r>
            <a:rPr lang="en-US" b="1" i="0" dirty="0" smtClean="0"/>
            <a:t>Political realism</a:t>
          </a:r>
          <a:r>
            <a:rPr lang="en-US" b="0" i="0" dirty="0" smtClean="0"/>
            <a:t>, is a view of international politics that stresses its competitive and conflictual side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Philinthecircle</a:t>
          </a:r>
          <a:r>
            <a:rPr lang="en-US" dirty="0" smtClean="0"/>
            <a:t>. </a:t>
          </a:r>
          <a:r>
            <a:rPr lang="en-US" i="1" dirty="0" smtClean="0"/>
            <a:t>Realism Over View Phil Hansen</a:t>
          </a:r>
          <a:r>
            <a:rPr lang="en-US" dirty="0" smtClean="0"/>
            <a:t>. 2014, &lt;</a:t>
          </a:r>
          <a:r>
            <a:rPr lang="en-US" dirty="0" smtClean="0">
              <a:hlinkClick xmlns:r="http://schemas.openxmlformats.org/officeDocument/2006/relationships" r:id="rId1"/>
            </a:rPr>
            <a:t>https://www.youtube.com/watch?v=cump0Nxteb4</a:t>
          </a:r>
          <a:r>
            <a:rPr lang="en-US" dirty="0" smtClean="0"/>
            <a:t>&gt;)</a:t>
          </a:r>
          <a:endParaRPr lang="en-US" dirty="0"/>
        </a:p>
      </dgm:t>
    </dgm:pt>
    <dgm:pt modelId="{62F319B7-E9CB-4FF3-AFB2-D82B2B5EACD4}" type="parTrans" cxnId="{583EB4B2-4FC5-4F77-9F01-0D21B106FD4F}">
      <dgm:prSet/>
      <dgm:spPr/>
      <dgm:t>
        <a:bodyPr/>
        <a:lstStyle/>
        <a:p>
          <a:endParaRPr lang="en-US"/>
        </a:p>
      </dgm:t>
    </dgm:pt>
    <dgm:pt modelId="{00AC4FE4-E950-4601-8DE3-1EA4709440B0}" type="sibTrans" cxnId="{583EB4B2-4FC5-4F77-9F01-0D21B106FD4F}">
      <dgm:prSet/>
      <dgm:spPr/>
      <dgm:t>
        <a:bodyPr/>
        <a:lstStyle/>
        <a:p>
          <a:endParaRPr lang="en-US"/>
        </a:p>
      </dgm:t>
    </dgm:pt>
    <dgm:pt modelId="{84CBC905-F9CF-4945-919E-BE081FA82C72}">
      <dgm:prSet/>
      <dgm:spPr/>
      <dgm:t>
        <a:bodyPr/>
        <a:lstStyle/>
        <a:p>
          <a:r>
            <a:rPr lang="en-US" dirty="0" smtClean="0"/>
            <a:t>Social realism proposes an education system which can promote the working efficiency of individuals </a:t>
          </a:r>
          <a:r>
            <a:rPr lang="en-US" b="1" dirty="0" smtClean="0"/>
            <a:t>(</a:t>
          </a:r>
          <a:r>
            <a:rPr lang="en-US" dirty="0" err="1" smtClean="0"/>
            <a:t>Guzzini</a:t>
          </a:r>
          <a:r>
            <a:rPr lang="en-US" dirty="0" smtClean="0"/>
            <a:t>, Stefano. </a:t>
          </a:r>
          <a:r>
            <a:rPr lang="en-US" i="1" dirty="0" smtClean="0"/>
            <a:t>Realist theories and practice</a:t>
          </a:r>
          <a:r>
            <a:rPr lang="en-US" dirty="0" smtClean="0"/>
            <a:t>. No. 2017: 08. DIIS Working Paper, 2017</a:t>
          </a:r>
          <a:r>
            <a:rPr lang="en-US" b="1" dirty="0" smtClean="0"/>
            <a:t>)</a:t>
          </a:r>
          <a:endParaRPr lang="en-US" dirty="0"/>
        </a:p>
      </dgm:t>
    </dgm:pt>
    <dgm:pt modelId="{ABB557B7-E449-4574-A190-AAC5F41134E6}" type="parTrans" cxnId="{C648D79D-711E-4F51-B442-00475539EA58}">
      <dgm:prSet/>
      <dgm:spPr/>
      <dgm:t>
        <a:bodyPr/>
        <a:lstStyle/>
        <a:p>
          <a:endParaRPr lang="en-US"/>
        </a:p>
      </dgm:t>
    </dgm:pt>
    <dgm:pt modelId="{EED16475-3DDD-4DC7-A9CE-92E0C98CCF2D}" type="sibTrans" cxnId="{C648D79D-711E-4F51-B442-00475539EA58}">
      <dgm:prSet/>
      <dgm:spPr/>
      <dgm:t>
        <a:bodyPr/>
        <a:lstStyle/>
        <a:p>
          <a:endParaRPr lang="en-US"/>
        </a:p>
      </dgm:t>
    </dgm:pt>
    <dgm:pt modelId="{AE0232D6-C354-4F30-92D5-CA9294EC2255}">
      <dgm:prSet/>
      <dgm:spPr/>
      <dgm:t>
        <a:bodyPr/>
        <a:lstStyle/>
        <a:p>
          <a:r>
            <a:rPr lang="en-US" b="0" i="0" dirty="0" smtClean="0"/>
            <a:t>The doctrine of realism asserts that there is a real world of things behind and corresponding to the objects of our perception</a:t>
          </a:r>
          <a:endParaRPr lang="en-US" dirty="0" smtClean="0"/>
        </a:p>
        <a:p>
          <a:r>
            <a:rPr lang="en-US" dirty="0" smtClean="0"/>
            <a:t>(</a:t>
          </a:r>
          <a:r>
            <a:rPr lang="en-US" dirty="0" err="1" smtClean="0"/>
            <a:t>TheArtAssingment</a:t>
          </a:r>
          <a:r>
            <a:rPr lang="en-US" dirty="0" smtClean="0"/>
            <a:t>. </a:t>
          </a:r>
          <a:r>
            <a:rPr lang="en-US" i="1" dirty="0" smtClean="0"/>
            <a:t>The case for Realism.</a:t>
          </a:r>
          <a:r>
            <a:rPr lang="en-US" dirty="0" smtClean="0"/>
            <a:t> 2018,&lt; </a:t>
          </a:r>
          <a:r>
            <a:rPr lang="en-US" dirty="0" smtClean="0">
              <a:hlinkClick xmlns:r="http://schemas.openxmlformats.org/officeDocument/2006/relationships" r:id="rId2"/>
            </a:rPr>
            <a:t>https://www.youtube.com/watch?v=Os6i6fneV-E</a:t>
          </a:r>
          <a:r>
            <a:rPr lang="en-US" dirty="0" smtClean="0"/>
            <a:t>&gt;)</a:t>
          </a:r>
          <a:endParaRPr lang="en-US" b="1" dirty="0"/>
        </a:p>
      </dgm:t>
    </dgm:pt>
    <dgm:pt modelId="{AD7AFD4E-E7E8-4871-843B-E9016AD1242D}" type="sibTrans" cxnId="{8CA9559C-9C72-4264-B748-894ECAF570D1}">
      <dgm:prSet/>
      <dgm:spPr/>
      <dgm:t>
        <a:bodyPr/>
        <a:lstStyle/>
        <a:p>
          <a:endParaRPr lang="en-US"/>
        </a:p>
      </dgm:t>
    </dgm:pt>
    <dgm:pt modelId="{BD7E2AF5-EBC2-43E9-9105-CD283CA103CB}" type="parTrans" cxnId="{8CA9559C-9C72-4264-B748-894ECAF570D1}">
      <dgm:prSet/>
      <dgm:spPr/>
      <dgm:t>
        <a:bodyPr/>
        <a:lstStyle/>
        <a:p>
          <a:endParaRPr lang="en-US"/>
        </a:p>
      </dgm:t>
    </dgm:pt>
    <dgm:pt modelId="{B8F1983D-15B5-4796-8025-7EAD8BFD7F35}" type="pres">
      <dgm:prSet presAssocID="{FE5E6149-2C0F-4D2B-AF46-54D3C062BFD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B3CF20-2675-4402-BA62-8D2FD46D6C01}" type="pres">
      <dgm:prSet presAssocID="{AE0232D6-C354-4F30-92D5-CA9294EC2255}" presName="linNode" presStyleCnt="0"/>
      <dgm:spPr/>
    </dgm:pt>
    <dgm:pt modelId="{6FC1A560-3F3F-4193-B57B-3B2E99AF1E90}" type="pres">
      <dgm:prSet presAssocID="{AE0232D6-C354-4F30-92D5-CA9294EC2255}" presName="parentText" presStyleLbl="node1" presStyleIdx="0" presStyleCnt="4" custLinFactNeighborY="163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AF226-AF15-45EE-926D-6F1B1BD36AC0}" type="pres">
      <dgm:prSet presAssocID="{AD7AFD4E-E7E8-4871-843B-E9016AD1242D}" presName="sp" presStyleCnt="0"/>
      <dgm:spPr/>
    </dgm:pt>
    <dgm:pt modelId="{EC001CF1-78B2-46EC-887E-8BBBDC3B2AD6}" type="pres">
      <dgm:prSet presAssocID="{1B0E89E6-7446-432D-82F5-184997BC52EF}" presName="linNode" presStyleCnt="0"/>
      <dgm:spPr/>
    </dgm:pt>
    <dgm:pt modelId="{A9E389BD-BD74-4E0D-82FD-0031DF317D34}" type="pres">
      <dgm:prSet presAssocID="{1B0E89E6-7446-432D-82F5-184997BC52EF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7CBFE7-BB11-4133-9D35-2692AA114B13}" type="pres">
      <dgm:prSet presAssocID="{37F7819C-BE55-4199-8D55-4412CE6A850F}" presName="sp" presStyleCnt="0"/>
      <dgm:spPr/>
    </dgm:pt>
    <dgm:pt modelId="{ABFB50CD-91C4-4EB2-A10E-5B9370DF04DC}" type="pres">
      <dgm:prSet presAssocID="{4E3408C6-12AB-4A13-AEF1-150183F66B21}" presName="linNode" presStyleCnt="0"/>
      <dgm:spPr/>
    </dgm:pt>
    <dgm:pt modelId="{7311F843-4A0C-41BB-BBE6-A8E91DEB9E46}" type="pres">
      <dgm:prSet presAssocID="{4E3408C6-12AB-4A13-AEF1-150183F66B21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1F954C-071D-4EDB-9A07-C89552F6A081}" type="pres">
      <dgm:prSet presAssocID="{00AC4FE4-E950-4601-8DE3-1EA4709440B0}" presName="sp" presStyleCnt="0"/>
      <dgm:spPr/>
    </dgm:pt>
    <dgm:pt modelId="{9E5B4A21-A692-4BF5-ACE3-5FD3A9557EB3}" type="pres">
      <dgm:prSet presAssocID="{84CBC905-F9CF-4945-919E-BE081FA82C72}" presName="linNode" presStyleCnt="0"/>
      <dgm:spPr/>
    </dgm:pt>
    <dgm:pt modelId="{72E2402C-6A7B-45E7-A2A1-BB4C2EA09CBB}" type="pres">
      <dgm:prSet presAssocID="{84CBC905-F9CF-4945-919E-BE081FA82C72}" presName="parentText" presStyleLbl="node1" presStyleIdx="3" presStyleCnt="4" custLinFactNeighborX="965" custLinFactNeighborY="20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9FEEE6-47AD-4A1B-80F6-F56F5BB78E85}" type="presOf" srcId="{AE0232D6-C354-4F30-92D5-CA9294EC2255}" destId="{6FC1A560-3F3F-4193-B57B-3B2E99AF1E90}" srcOrd="0" destOrd="0" presId="urn:microsoft.com/office/officeart/2005/8/layout/vList5"/>
    <dgm:cxn modelId="{63D1097B-F0A4-4FC2-BDFF-9CEBF92A1454}" srcId="{FE5E6149-2C0F-4D2B-AF46-54D3C062BFDC}" destId="{1B0E89E6-7446-432D-82F5-184997BC52EF}" srcOrd="1" destOrd="0" parTransId="{47A2A742-407D-4EFC-95F3-9B66F479E71B}" sibTransId="{37F7819C-BE55-4199-8D55-4412CE6A850F}"/>
    <dgm:cxn modelId="{8760E655-9653-4EE9-8055-860155A38F7D}" type="presOf" srcId="{1B0E89E6-7446-432D-82F5-184997BC52EF}" destId="{A9E389BD-BD74-4E0D-82FD-0031DF317D34}" srcOrd="0" destOrd="0" presId="urn:microsoft.com/office/officeart/2005/8/layout/vList5"/>
    <dgm:cxn modelId="{58A46E3E-17AF-47FE-B705-A2F4C46928F0}" type="presOf" srcId="{FE5E6149-2C0F-4D2B-AF46-54D3C062BFDC}" destId="{B8F1983D-15B5-4796-8025-7EAD8BFD7F35}" srcOrd="0" destOrd="0" presId="urn:microsoft.com/office/officeart/2005/8/layout/vList5"/>
    <dgm:cxn modelId="{583EB4B2-4FC5-4F77-9F01-0D21B106FD4F}" srcId="{FE5E6149-2C0F-4D2B-AF46-54D3C062BFDC}" destId="{4E3408C6-12AB-4A13-AEF1-150183F66B21}" srcOrd="2" destOrd="0" parTransId="{62F319B7-E9CB-4FF3-AFB2-D82B2B5EACD4}" sibTransId="{00AC4FE4-E950-4601-8DE3-1EA4709440B0}"/>
    <dgm:cxn modelId="{AC7CE399-051A-4342-A119-EE280BC6B45F}" type="presOf" srcId="{4E3408C6-12AB-4A13-AEF1-150183F66B21}" destId="{7311F843-4A0C-41BB-BBE6-A8E91DEB9E46}" srcOrd="0" destOrd="0" presId="urn:microsoft.com/office/officeart/2005/8/layout/vList5"/>
    <dgm:cxn modelId="{53A6C392-6436-4B97-83B3-2598B8B2FF6F}" type="presOf" srcId="{84CBC905-F9CF-4945-919E-BE081FA82C72}" destId="{72E2402C-6A7B-45E7-A2A1-BB4C2EA09CBB}" srcOrd="0" destOrd="0" presId="urn:microsoft.com/office/officeart/2005/8/layout/vList5"/>
    <dgm:cxn modelId="{8CA9559C-9C72-4264-B748-894ECAF570D1}" srcId="{FE5E6149-2C0F-4D2B-AF46-54D3C062BFDC}" destId="{AE0232D6-C354-4F30-92D5-CA9294EC2255}" srcOrd="0" destOrd="0" parTransId="{BD7E2AF5-EBC2-43E9-9105-CD283CA103CB}" sibTransId="{AD7AFD4E-E7E8-4871-843B-E9016AD1242D}"/>
    <dgm:cxn modelId="{C648D79D-711E-4F51-B442-00475539EA58}" srcId="{FE5E6149-2C0F-4D2B-AF46-54D3C062BFDC}" destId="{84CBC905-F9CF-4945-919E-BE081FA82C72}" srcOrd="3" destOrd="0" parTransId="{ABB557B7-E449-4574-A190-AAC5F41134E6}" sibTransId="{EED16475-3DDD-4DC7-A9CE-92E0C98CCF2D}"/>
    <dgm:cxn modelId="{1E98E5AB-B8A0-4BA0-A8D7-1CE944C2A940}" type="presParOf" srcId="{B8F1983D-15B5-4796-8025-7EAD8BFD7F35}" destId="{95B3CF20-2675-4402-BA62-8D2FD46D6C01}" srcOrd="0" destOrd="0" presId="urn:microsoft.com/office/officeart/2005/8/layout/vList5"/>
    <dgm:cxn modelId="{BE911B84-3695-499E-838D-DA5B54F4C070}" type="presParOf" srcId="{95B3CF20-2675-4402-BA62-8D2FD46D6C01}" destId="{6FC1A560-3F3F-4193-B57B-3B2E99AF1E90}" srcOrd="0" destOrd="0" presId="urn:microsoft.com/office/officeart/2005/8/layout/vList5"/>
    <dgm:cxn modelId="{48CBB305-A963-4AB0-8C1B-CC15D620C5CB}" type="presParOf" srcId="{B8F1983D-15B5-4796-8025-7EAD8BFD7F35}" destId="{C05AF226-AF15-45EE-926D-6F1B1BD36AC0}" srcOrd="1" destOrd="0" presId="urn:microsoft.com/office/officeart/2005/8/layout/vList5"/>
    <dgm:cxn modelId="{F0D93946-B265-4E64-A0D2-AF579AB8C254}" type="presParOf" srcId="{B8F1983D-15B5-4796-8025-7EAD8BFD7F35}" destId="{EC001CF1-78B2-46EC-887E-8BBBDC3B2AD6}" srcOrd="2" destOrd="0" presId="urn:microsoft.com/office/officeart/2005/8/layout/vList5"/>
    <dgm:cxn modelId="{7EB1DA64-1C5E-4900-B15F-5F31D2A5E749}" type="presParOf" srcId="{EC001CF1-78B2-46EC-887E-8BBBDC3B2AD6}" destId="{A9E389BD-BD74-4E0D-82FD-0031DF317D34}" srcOrd="0" destOrd="0" presId="urn:microsoft.com/office/officeart/2005/8/layout/vList5"/>
    <dgm:cxn modelId="{3CFA0949-8755-43AA-AA93-E18AC79CFE98}" type="presParOf" srcId="{B8F1983D-15B5-4796-8025-7EAD8BFD7F35}" destId="{AD7CBFE7-BB11-4133-9D35-2692AA114B13}" srcOrd="3" destOrd="0" presId="urn:microsoft.com/office/officeart/2005/8/layout/vList5"/>
    <dgm:cxn modelId="{7A055964-52CB-41A4-9058-36DAE942994C}" type="presParOf" srcId="{B8F1983D-15B5-4796-8025-7EAD8BFD7F35}" destId="{ABFB50CD-91C4-4EB2-A10E-5B9370DF04DC}" srcOrd="4" destOrd="0" presId="urn:microsoft.com/office/officeart/2005/8/layout/vList5"/>
    <dgm:cxn modelId="{51A54504-B4F5-4BEE-AE80-31928D74289E}" type="presParOf" srcId="{ABFB50CD-91C4-4EB2-A10E-5B9370DF04DC}" destId="{7311F843-4A0C-41BB-BBE6-A8E91DEB9E46}" srcOrd="0" destOrd="0" presId="urn:microsoft.com/office/officeart/2005/8/layout/vList5"/>
    <dgm:cxn modelId="{5BA98372-B7BD-470B-A8A6-F034ACE196FC}" type="presParOf" srcId="{B8F1983D-15B5-4796-8025-7EAD8BFD7F35}" destId="{961F954C-071D-4EDB-9A07-C89552F6A081}" srcOrd="5" destOrd="0" presId="urn:microsoft.com/office/officeart/2005/8/layout/vList5"/>
    <dgm:cxn modelId="{9C8F4146-79C5-4B51-B520-E9CDBF2CFE91}" type="presParOf" srcId="{B8F1983D-15B5-4796-8025-7EAD8BFD7F35}" destId="{9E5B4A21-A692-4BF5-ACE3-5FD3A9557EB3}" srcOrd="6" destOrd="0" presId="urn:microsoft.com/office/officeart/2005/8/layout/vList5"/>
    <dgm:cxn modelId="{F3714F1A-B97C-4D8E-8077-6EFFCF008527}" type="presParOf" srcId="{9E5B4A21-A692-4BF5-ACE3-5FD3A9557EB3}" destId="{72E2402C-6A7B-45E7-A2A1-BB4C2EA09CB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1A560-3F3F-4193-B57B-3B2E99AF1E90}">
      <dsp:nvSpPr>
        <dsp:cNvPr id="0" name=""/>
        <dsp:cNvSpPr/>
      </dsp:nvSpPr>
      <dsp:spPr>
        <a:xfrm>
          <a:off x="540402" y="25724"/>
          <a:ext cx="607952" cy="13966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19050" bIns="952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b="0" i="0" kern="1200" dirty="0" smtClean="0"/>
            <a:t>The doctrine of realism asserts that there is a real world of things behind and corresponding to the objects of our perception</a:t>
          </a:r>
          <a:endParaRPr lang="en-US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(</a:t>
          </a:r>
          <a:r>
            <a:rPr lang="en-US" sz="500" kern="1200" dirty="0" err="1" smtClean="0"/>
            <a:t>TheArtAssingment</a:t>
          </a:r>
          <a:r>
            <a:rPr lang="en-US" sz="500" kern="1200" dirty="0" smtClean="0"/>
            <a:t>. </a:t>
          </a:r>
          <a:r>
            <a:rPr lang="en-US" sz="500" i="1" kern="1200" dirty="0" smtClean="0"/>
            <a:t>The case for Realism.</a:t>
          </a:r>
          <a:r>
            <a:rPr lang="en-US" sz="500" kern="1200" dirty="0" smtClean="0"/>
            <a:t> 2018,&lt; </a:t>
          </a:r>
          <a:r>
            <a:rPr lang="en-US" sz="500" kern="1200" dirty="0" smtClean="0">
              <a:hlinkClick xmlns:r="http://schemas.openxmlformats.org/officeDocument/2006/relationships" r:id="rId1"/>
            </a:rPr>
            <a:t>https://www.youtube.com/watch?v=Os6i6fneV-E</a:t>
          </a:r>
          <a:r>
            <a:rPr lang="en-US" sz="500" kern="1200" dirty="0" smtClean="0"/>
            <a:t>&gt;)</a:t>
          </a:r>
          <a:endParaRPr lang="en-US" sz="500" b="1" kern="1200" dirty="0"/>
        </a:p>
      </dsp:txBody>
      <dsp:txXfrm>
        <a:off x="570080" y="55402"/>
        <a:ext cx="548596" cy="1337266"/>
      </dsp:txXfrm>
    </dsp:sp>
    <dsp:sp modelId="{A9E389BD-BD74-4E0D-82FD-0031DF317D34}">
      <dsp:nvSpPr>
        <dsp:cNvPr id="0" name=""/>
        <dsp:cNvSpPr/>
      </dsp:nvSpPr>
      <dsp:spPr>
        <a:xfrm>
          <a:off x="540402" y="1469357"/>
          <a:ext cx="607952" cy="13966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19050" bIns="9525" numCol="1" spcCol="1270" anchor="ctr" anchorCtr="0">
          <a:noAutofit/>
        </a:bodyPr>
        <a:lstStyle/>
        <a:p>
          <a:pPr lvl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b="0" i="0" kern="1200" dirty="0" smtClean="0"/>
            <a:t>Sense realism believes that knowledge primarily comes through the senses and not from words</a:t>
          </a:r>
          <a:endParaRPr lang="en-US" sz="500" b="1" kern="1200" dirty="0" smtClean="0"/>
        </a:p>
        <a:p>
          <a:pPr lvl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b="1" kern="1200" dirty="0" smtClean="0"/>
            <a:t>(</a:t>
          </a:r>
          <a:r>
            <a:rPr lang="en-US" sz="500" kern="1200" dirty="0" err="1" smtClean="0"/>
            <a:t>Falode</a:t>
          </a:r>
          <a:r>
            <a:rPr lang="en-US" sz="500" kern="1200" dirty="0" smtClean="0"/>
            <a:t>, </a:t>
          </a:r>
          <a:r>
            <a:rPr lang="en-US" sz="500" kern="1200" dirty="0" err="1" smtClean="0"/>
            <a:t>Adewunmi</a:t>
          </a:r>
          <a:r>
            <a:rPr lang="en-US" sz="500" kern="1200" dirty="0" smtClean="0"/>
            <a:t> James. "The theoretical foundation of realism." </a:t>
          </a:r>
          <a:r>
            <a:rPr lang="en-US" sz="500" i="1" kern="1200" dirty="0" smtClean="0"/>
            <a:t>Nigerian Journal of International Affairs</a:t>
          </a:r>
          <a:r>
            <a:rPr lang="en-US" sz="500" kern="1200" dirty="0" smtClean="0"/>
            <a:t> 35.2 (2009): 35-47</a:t>
          </a:r>
          <a:r>
            <a:rPr lang="en-US" sz="500" b="1" kern="1200" dirty="0" smtClean="0"/>
            <a:t>)</a:t>
          </a:r>
          <a:endParaRPr lang="en-US" sz="500" b="1" kern="1200" dirty="0"/>
        </a:p>
      </dsp:txBody>
      <dsp:txXfrm>
        <a:off x="570080" y="1499035"/>
        <a:ext cx="548596" cy="1337266"/>
      </dsp:txXfrm>
    </dsp:sp>
    <dsp:sp modelId="{7311F843-4A0C-41BB-BBE6-A8E91DEB9E46}">
      <dsp:nvSpPr>
        <dsp:cNvPr id="0" name=""/>
        <dsp:cNvSpPr/>
      </dsp:nvSpPr>
      <dsp:spPr>
        <a:xfrm>
          <a:off x="540402" y="2935810"/>
          <a:ext cx="607952" cy="13966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19050" bIns="952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b="1" i="0" kern="1200" dirty="0" smtClean="0"/>
            <a:t>Political realism</a:t>
          </a:r>
          <a:r>
            <a:rPr lang="en-US" sz="500" b="0" i="0" kern="1200" dirty="0" smtClean="0"/>
            <a:t>, is a view of international politics that stresses its competitive and conflictual side</a:t>
          </a:r>
          <a:endParaRPr lang="en-US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(</a:t>
          </a:r>
          <a:r>
            <a:rPr lang="en-US" sz="500" kern="1200" dirty="0" err="1" smtClean="0"/>
            <a:t>Philinthecircle</a:t>
          </a:r>
          <a:r>
            <a:rPr lang="en-US" sz="500" kern="1200" dirty="0" smtClean="0"/>
            <a:t>. </a:t>
          </a:r>
          <a:r>
            <a:rPr lang="en-US" sz="500" i="1" kern="1200" dirty="0" smtClean="0"/>
            <a:t>Realism Over View Phil Hansen</a:t>
          </a:r>
          <a:r>
            <a:rPr lang="en-US" sz="500" kern="1200" dirty="0" smtClean="0"/>
            <a:t>. 2014, &lt;</a:t>
          </a:r>
          <a:r>
            <a:rPr lang="en-US" sz="500" kern="1200" dirty="0" smtClean="0">
              <a:hlinkClick xmlns:r="http://schemas.openxmlformats.org/officeDocument/2006/relationships" r:id="rId2"/>
            </a:rPr>
            <a:t>https://www.youtube.com/watch?v=cump0Nxteb4</a:t>
          </a:r>
          <a:r>
            <a:rPr lang="en-US" sz="500" kern="1200" dirty="0" smtClean="0"/>
            <a:t>&gt;)</a:t>
          </a:r>
          <a:endParaRPr lang="en-US" sz="500" kern="1200" dirty="0"/>
        </a:p>
      </dsp:txBody>
      <dsp:txXfrm>
        <a:off x="570080" y="2965488"/>
        <a:ext cx="548596" cy="1337266"/>
      </dsp:txXfrm>
    </dsp:sp>
    <dsp:sp modelId="{72E2402C-6A7B-45E7-A2A1-BB4C2EA09CBB}">
      <dsp:nvSpPr>
        <dsp:cNvPr id="0" name=""/>
        <dsp:cNvSpPr/>
      </dsp:nvSpPr>
      <dsp:spPr>
        <a:xfrm>
          <a:off x="546269" y="4405167"/>
          <a:ext cx="607952" cy="13966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19050" bIns="952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/>
            <a:t>Social realism proposes an education system which can promote the working efficiency of individuals </a:t>
          </a:r>
          <a:r>
            <a:rPr lang="en-US" sz="500" b="1" kern="1200" dirty="0" smtClean="0"/>
            <a:t>(</a:t>
          </a:r>
          <a:r>
            <a:rPr lang="en-US" sz="500" kern="1200" dirty="0" err="1" smtClean="0"/>
            <a:t>Guzzini</a:t>
          </a:r>
          <a:r>
            <a:rPr lang="en-US" sz="500" kern="1200" dirty="0" smtClean="0"/>
            <a:t>, Stefano. </a:t>
          </a:r>
          <a:r>
            <a:rPr lang="en-US" sz="500" i="1" kern="1200" dirty="0" smtClean="0"/>
            <a:t>Realist theories and practice</a:t>
          </a:r>
          <a:r>
            <a:rPr lang="en-US" sz="500" kern="1200" dirty="0" smtClean="0"/>
            <a:t>. No. 2017: 08. DIIS Working Paper, 2017</a:t>
          </a:r>
          <a:r>
            <a:rPr lang="en-US" sz="500" b="1" kern="1200" dirty="0" smtClean="0"/>
            <a:t>)</a:t>
          </a:r>
          <a:endParaRPr lang="en-US" sz="500" kern="1200" dirty="0"/>
        </a:p>
      </dsp:txBody>
      <dsp:txXfrm>
        <a:off x="575947" y="4434845"/>
        <a:ext cx="548596" cy="1337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4" y="444729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4" y="1906543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9"/>
            <a:ext cx="587020" cy="64633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25" tIns="45713" rIns="91425" bIns="45713" rtlCol="0" anchor="b" anchorCtr="0">
            <a:normAutofit/>
          </a:bodyPr>
          <a:lstStyle>
            <a:lvl1pPr marL="0" algn="l" defTabSz="914254" rtl="0" eaLnBrk="1" latinLnBrk="0" hangingPunct="1">
              <a:lnSpc>
                <a:spcPts val="4599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25" tIns="45713" rIns="91425" bIns="45713" rtlCol="0">
            <a:normAutofit/>
          </a:bodyPr>
          <a:lstStyle>
            <a:lvl1pPr marL="0" indent="0" algn="l" defTabSz="914254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4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4" y="455774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4" y="157784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4" y="444729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3" y="2017059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4" y="1906543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9"/>
            <a:ext cx="587020" cy="64633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4" y="444729"/>
            <a:ext cx="7810967" cy="1088237"/>
          </a:xfrm>
          <a:noFill/>
        </p:spPr>
        <p:txBody>
          <a:bodyPr bIns="45713" anchor="b" anchorCtr="0">
            <a:normAutofit/>
          </a:bodyPr>
          <a:lstStyle>
            <a:lvl1pPr algn="l">
              <a:lnSpc>
                <a:spcPts val="4599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4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4" y="6263390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6"/>
            <a:ext cx="587020" cy="64633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25" tIns="45713" rIns="91425" bIns="45713" rtlCol="0" anchor="b" anchorCtr="0">
            <a:normAutofit/>
          </a:bodyPr>
          <a:lstStyle>
            <a:lvl1pPr algn="l" defTabSz="914254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25" tIns="45713" rIns="91425" bIns="45713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254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3" y="443755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4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4" y="6263390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6"/>
            <a:ext cx="587020" cy="646331"/>
          </a:xfrm>
          <a:prstGeom prst="rect">
            <a:avLst/>
          </a:prstGeom>
          <a:noFill/>
        </p:spPr>
        <p:txBody>
          <a:bodyPr wrap="none" lIns="91425" tIns="45713" rIns="91425" bIns="45713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8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8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1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4" y="455774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4" y="1577848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4" y="455774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4" y="1577848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127" indent="0">
              <a:buNone/>
              <a:defRPr sz="2000" b="1"/>
            </a:lvl2pPr>
            <a:lvl3pPr marL="914254" indent="0">
              <a:buNone/>
              <a:defRPr sz="1800" b="1"/>
            </a:lvl3pPr>
            <a:lvl4pPr marL="1371381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4" indent="0">
              <a:buNone/>
              <a:defRPr sz="1600" b="1"/>
            </a:lvl6pPr>
            <a:lvl7pPr marL="2742761" indent="0">
              <a:buNone/>
              <a:defRPr sz="1600" b="1"/>
            </a:lvl7pPr>
            <a:lvl8pPr marL="3199888" indent="0">
              <a:buNone/>
              <a:defRPr sz="1600" b="1"/>
            </a:lvl8pPr>
            <a:lvl9pPr marL="365701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127" indent="0">
              <a:buNone/>
              <a:defRPr sz="2000" b="1"/>
            </a:lvl2pPr>
            <a:lvl3pPr marL="914254" indent="0">
              <a:buNone/>
              <a:defRPr sz="1800" b="1"/>
            </a:lvl3pPr>
            <a:lvl4pPr marL="1371381" indent="0">
              <a:buNone/>
              <a:defRPr sz="1600" b="1"/>
            </a:lvl4pPr>
            <a:lvl5pPr marL="1828507" indent="0">
              <a:buNone/>
              <a:defRPr sz="1600" b="1"/>
            </a:lvl5pPr>
            <a:lvl6pPr marL="2285634" indent="0">
              <a:buNone/>
              <a:defRPr sz="1600" b="1"/>
            </a:lvl6pPr>
            <a:lvl7pPr marL="2742761" indent="0">
              <a:buNone/>
              <a:defRPr sz="1600" b="1"/>
            </a:lvl7pPr>
            <a:lvl8pPr marL="3199888" indent="0">
              <a:buNone/>
              <a:defRPr sz="1600" b="1"/>
            </a:lvl8pPr>
            <a:lvl9pPr marL="365701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4" y="455774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4" y="1577848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4" y="452719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1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127" indent="0">
              <a:buNone/>
              <a:defRPr sz="1200"/>
            </a:lvl2pPr>
            <a:lvl3pPr marL="914254" indent="0">
              <a:buNone/>
              <a:defRPr sz="1000"/>
            </a:lvl3pPr>
            <a:lvl4pPr marL="1371381" indent="0">
              <a:buNone/>
              <a:defRPr sz="900"/>
            </a:lvl4pPr>
            <a:lvl5pPr marL="1828507" indent="0">
              <a:buNone/>
              <a:defRPr sz="900"/>
            </a:lvl5pPr>
            <a:lvl6pPr marL="2285634" indent="0">
              <a:buNone/>
              <a:defRPr sz="900"/>
            </a:lvl6pPr>
            <a:lvl7pPr marL="2742761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4" y="452719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4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4" y="6263390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25" tIns="45713" rIns="91425" bIns="45713" rtlCol="0" anchor="b" anchorCtr="0">
            <a:normAutofit/>
          </a:bodyPr>
          <a:lstStyle>
            <a:lvl1pPr algn="l" defTabSz="914254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4" indent="0">
              <a:buNone/>
              <a:defRPr sz="2400"/>
            </a:lvl3pPr>
            <a:lvl4pPr marL="1371381" indent="0">
              <a:buNone/>
              <a:defRPr sz="2000"/>
            </a:lvl4pPr>
            <a:lvl5pPr marL="1828507" indent="0">
              <a:buNone/>
              <a:defRPr sz="2000"/>
            </a:lvl5pPr>
            <a:lvl6pPr marL="2285634" indent="0">
              <a:buNone/>
              <a:defRPr sz="2000"/>
            </a:lvl6pPr>
            <a:lvl7pPr marL="2742761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127" indent="0">
              <a:buNone/>
              <a:defRPr sz="1200"/>
            </a:lvl2pPr>
            <a:lvl3pPr marL="914254" indent="0">
              <a:buNone/>
              <a:defRPr sz="1000"/>
            </a:lvl3pPr>
            <a:lvl4pPr marL="1371381" indent="0">
              <a:buNone/>
              <a:defRPr sz="900"/>
            </a:lvl4pPr>
            <a:lvl5pPr marL="1828507" indent="0">
              <a:buNone/>
              <a:defRPr sz="900"/>
            </a:lvl5pPr>
            <a:lvl6pPr marL="2285634" indent="0">
              <a:buNone/>
              <a:defRPr sz="900"/>
            </a:lvl6pPr>
            <a:lvl7pPr marL="2742761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4" y="4280648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4" indent="0">
              <a:buNone/>
              <a:defRPr sz="2400"/>
            </a:lvl3pPr>
            <a:lvl4pPr marL="1371381" indent="0">
              <a:buNone/>
              <a:defRPr sz="2000"/>
            </a:lvl4pPr>
            <a:lvl5pPr marL="1828507" indent="0">
              <a:buNone/>
              <a:defRPr sz="2000"/>
            </a:lvl5pPr>
            <a:lvl6pPr marL="2285634" indent="0">
              <a:buNone/>
              <a:defRPr sz="2000"/>
            </a:lvl6pPr>
            <a:lvl7pPr marL="2742761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127" indent="0">
              <a:buNone/>
              <a:defRPr sz="1200"/>
            </a:lvl2pPr>
            <a:lvl3pPr marL="914254" indent="0">
              <a:buNone/>
              <a:defRPr sz="1000"/>
            </a:lvl3pPr>
            <a:lvl4pPr marL="1371381" indent="0">
              <a:buNone/>
              <a:defRPr sz="900"/>
            </a:lvl4pPr>
            <a:lvl5pPr marL="1828507" indent="0">
              <a:buNone/>
              <a:defRPr sz="900"/>
            </a:lvl5pPr>
            <a:lvl6pPr marL="2285634" indent="0">
              <a:buNone/>
              <a:defRPr sz="900"/>
            </a:lvl6pPr>
            <a:lvl7pPr marL="2742761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1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1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2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127" indent="0">
              <a:buNone/>
              <a:defRPr sz="1200"/>
            </a:lvl2pPr>
            <a:lvl3pPr marL="914254" indent="0">
              <a:buNone/>
              <a:defRPr sz="1000"/>
            </a:lvl3pPr>
            <a:lvl4pPr marL="1371381" indent="0">
              <a:buNone/>
              <a:defRPr sz="900"/>
            </a:lvl4pPr>
            <a:lvl5pPr marL="1828507" indent="0">
              <a:buNone/>
              <a:defRPr sz="900"/>
            </a:lvl5pPr>
            <a:lvl6pPr marL="2285634" indent="0">
              <a:buNone/>
              <a:defRPr sz="900"/>
            </a:lvl6pPr>
            <a:lvl7pPr marL="2742761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5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4" y="461683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4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25" tIns="45713" rIns="182851" bIns="365701" rtlCol="0" anchor="b" anchorCtr="0">
            <a:normAutofit/>
          </a:bodyPr>
          <a:lstStyle/>
          <a:p>
            <a:pPr algn="l" defTabSz="914254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4" y="6263390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2" y="4800600"/>
            <a:ext cx="5691651" cy="566738"/>
          </a:xfrm>
          <a:noFill/>
        </p:spPr>
        <p:txBody>
          <a:bodyPr vert="horz" lIns="91425" tIns="45713" rIns="91425" bIns="45713" rtlCol="0" anchor="b" anchorCtr="0">
            <a:normAutofit/>
          </a:bodyPr>
          <a:lstStyle>
            <a:lvl1pPr algn="l" defTabSz="914254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27" indent="0">
              <a:buNone/>
              <a:defRPr sz="2800"/>
            </a:lvl2pPr>
            <a:lvl3pPr marL="914254" indent="0">
              <a:buNone/>
              <a:defRPr sz="2400"/>
            </a:lvl3pPr>
            <a:lvl4pPr marL="1371381" indent="0">
              <a:buNone/>
              <a:defRPr sz="2000"/>
            </a:lvl4pPr>
            <a:lvl5pPr marL="1828507" indent="0">
              <a:buNone/>
              <a:defRPr sz="2000"/>
            </a:lvl5pPr>
            <a:lvl6pPr marL="2285634" indent="0">
              <a:buNone/>
              <a:defRPr sz="2000"/>
            </a:lvl6pPr>
            <a:lvl7pPr marL="2742761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127" indent="0">
              <a:buNone/>
              <a:defRPr sz="1200"/>
            </a:lvl2pPr>
            <a:lvl3pPr marL="914254" indent="0">
              <a:buNone/>
              <a:defRPr sz="1000"/>
            </a:lvl3pPr>
            <a:lvl4pPr marL="1371381" indent="0">
              <a:buNone/>
              <a:defRPr sz="900"/>
            </a:lvl4pPr>
            <a:lvl5pPr marL="1828507" indent="0">
              <a:buNone/>
              <a:defRPr sz="900"/>
            </a:lvl5pPr>
            <a:lvl6pPr marL="2285634" indent="0">
              <a:buNone/>
              <a:defRPr sz="900"/>
            </a:lvl6pPr>
            <a:lvl7pPr marL="2742761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27" indent="0">
              <a:buNone/>
              <a:defRPr sz="2800"/>
            </a:lvl2pPr>
            <a:lvl3pPr marL="914254" indent="0">
              <a:buNone/>
              <a:defRPr sz="2400"/>
            </a:lvl3pPr>
            <a:lvl4pPr marL="1371381" indent="0">
              <a:buNone/>
              <a:defRPr sz="2000"/>
            </a:lvl4pPr>
            <a:lvl5pPr marL="1828507" indent="0">
              <a:buNone/>
              <a:defRPr sz="2000"/>
            </a:lvl5pPr>
            <a:lvl6pPr marL="2285634" indent="0">
              <a:buNone/>
              <a:defRPr sz="2000"/>
            </a:lvl6pPr>
            <a:lvl7pPr marL="2742761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127" indent="0">
              <a:buNone/>
              <a:defRPr sz="2800"/>
            </a:lvl2pPr>
            <a:lvl3pPr marL="914254" indent="0">
              <a:buNone/>
              <a:defRPr sz="2400"/>
            </a:lvl3pPr>
            <a:lvl4pPr marL="1371381" indent="0">
              <a:buNone/>
              <a:defRPr sz="2000"/>
            </a:lvl4pPr>
            <a:lvl5pPr marL="1828507" indent="0">
              <a:buNone/>
              <a:defRPr sz="2000"/>
            </a:lvl5pPr>
            <a:lvl6pPr marL="2285634" indent="0">
              <a:buNone/>
              <a:defRPr sz="2000"/>
            </a:lvl6pPr>
            <a:lvl7pPr marL="2742761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4" y="455774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4" y="157784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4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3" y="2857536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4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4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4" y="2133601"/>
            <a:ext cx="7076747" cy="3992563"/>
          </a:xfrm>
          <a:prstGeom prst="rect">
            <a:avLst/>
          </a:prstGeom>
        </p:spPr>
        <p:txBody>
          <a:bodyPr vert="horz" lIns="91425" tIns="45713" rIns="91425" bIns="457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3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FFF9766-B840-CD4F-8B9D-65FD795558AA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3"/>
            <a:ext cx="6124902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60" y="167347"/>
            <a:ext cx="630621" cy="359760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F7F42AB5-54AE-FB4D-B2AD-9C84EF07FE0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4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25" tIns="45713" rIns="91425" bIns="4571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r" defTabSz="914254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3952" indent="-453952" algn="l" defTabSz="914254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254" indent="-457127" algn="l" defTabSz="914254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273" indent="-346020" algn="l" defTabSz="914254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99944" indent="-339671" algn="l" defTabSz="914254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615" indent="-331735" algn="l" defTabSz="914254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396" indent="-344433" algn="l" defTabSz="914254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305" indent="-344433" algn="l" defTabSz="914254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69738" indent="-344433" algn="l" defTabSz="914254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2583" indent="-344433" algn="l" defTabSz="914254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4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1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4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1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8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5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medium.com/@cchndn13/a-brief-history-of-art-c3d689fae01f" TargetMode="External"/><Relationship Id="rId13" Type="http://schemas.openxmlformats.org/officeDocument/2006/relationships/hyperlink" Target="https://www.hurriyetdailynews.com/socialist-realism-in-albanian-art-at-pera-museum-156590" TargetMode="External"/><Relationship Id="rId18" Type="http://schemas.openxmlformats.org/officeDocument/2006/relationships/hyperlink" Target="https://richardnilsen.com/2013/07/20/political-art-ideas-vs-ideology/" TargetMode="External"/><Relationship Id="rId26" Type="http://schemas.openxmlformats.org/officeDocument/2006/relationships/image" Target="../media/image14.jpg"/><Relationship Id="rId3" Type="http://schemas.openxmlformats.org/officeDocument/2006/relationships/diagramLayout" Target="../diagrams/layout1.xml"/><Relationship Id="rId21" Type="http://schemas.openxmlformats.org/officeDocument/2006/relationships/image" Target="../media/image9.jpg"/><Relationship Id="rId7" Type="http://schemas.openxmlformats.org/officeDocument/2006/relationships/hyperlink" Target="https://www.radford.edu/rbarris/art216upd2012/realism%20in%20the%2019th%20century.html" TargetMode="External"/><Relationship Id="rId12" Type="http://schemas.openxmlformats.org/officeDocument/2006/relationships/image" Target="../media/image2.png"/><Relationship Id="rId17" Type="http://schemas.openxmlformats.org/officeDocument/2006/relationships/image" Target="../media/image6.png"/><Relationship Id="rId25" Type="http://schemas.openxmlformats.org/officeDocument/2006/relationships/image" Target="../media/image13.jpg"/><Relationship Id="rId2" Type="http://schemas.openxmlformats.org/officeDocument/2006/relationships/diagramData" Target="../diagrams/data1.xml"/><Relationship Id="rId16" Type="http://schemas.openxmlformats.org/officeDocument/2006/relationships/image" Target="../media/image5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11" Type="http://schemas.openxmlformats.org/officeDocument/2006/relationships/hyperlink" Target="http://www.whatshappening.com.ph/event/social-realism" TargetMode="External"/><Relationship Id="rId24" Type="http://schemas.openxmlformats.org/officeDocument/2006/relationships/image" Target="../media/image12.jpg"/><Relationship Id="rId5" Type="http://schemas.openxmlformats.org/officeDocument/2006/relationships/diagramColors" Target="../diagrams/colors1.xml"/><Relationship Id="rId15" Type="http://schemas.openxmlformats.org/officeDocument/2006/relationships/image" Target="../media/image4.png"/><Relationship Id="rId23" Type="http://schemas.openxmlformats.org/officeDocument/2006/relationships/image" Target="../media/image11.jpg"/><Relationship Id="rId28" Type="http://schemas.openxmlformats.org/officeDocument/2006/relationships/image" Target="../media/image16.jpg"/><Relationship Id="rId10" Type="http://schemas.openxmlformats.org/officeDocument/2006/relationships/hyperlink" Target="https://www.youtube.com/watch?v=Os6i6fneV-E" TargetMode="External"/><Relationship Id="rId19" Type="http://schemas.openxmlformats.org/officeDocument/2006/relationships/image" Target="../media/image7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.png"/><Relationship Id="rId14" Type="http://schemas.openxmlformats.org/officeDocument/2006/relationships/image" Target="../media/image3.png"/><Relationship Id="rId22" Type="http://schemas.openxmlformats.org/officeDocument/2006/relationships/image" Target="../media/image10.jpg"/><Relationship Id="rId27" Type="http://schemas.openxmlformats.org/officeDocument/2006/relationships/image" Target="../media/image15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uH7h4SF2Mfg" TargetMode="External"/><Relationship Id="rId3" Type="http://schemas.openxmlformats.org/officeDocument/2006/relationships/hyperlink" Target="https://www.sahistory.org.za/sites/default/files/archive-files/peter_vale_larry_a._swatuk_bertil_oden_theorybook4you.pdf#page=53" TargetMode="External"/><Relationship Id="rId7" Type="http://schemas.openxmlformats.org/officeDocument/2006/relationships/hyperlink" Target="https://www.youtube.com/watch?v=cump0Nxteb4" TargetMode="External"/><Relationship Id="rId2" Type="http://schemas.openxmlformats.org/officeDocument/2006/relationships/hyperlink" Target="https://uu.diva-portal.org/smash/get/diva2:1163925/FULLTEXT0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l.uswr.ac.ir/bitstream/Hannan/130791/1/A%20Realistic%20Theory%20of%20science.pdf" TargetMode="External"/><Relationship Id="rId11" Type="http://schemas.openxmlformats.org/officeDocument/2006/relationships/hyperlink" Target="https://www.yhousenyc.org/events/all-events/awakened-realism-insights-from-japanese-philosophy" TargetMode="External"/><Relationship Id="rId5" Type="http://schemas.openxmlformats.org/officeDocument/2006/relationships/hyperlink" Target="https://www.fd.unl.pt/docentes_docs/ma/FPG_MA_27259.pdf" TargetMode="External"/><Relationship Id="rId10" Type="http://schemas.openxmlformats.org/officeDocument/2006/relationships/hyperlink" Target="https://www.deviantart.com/tag/reaslim" TargetMode="External"/><Relationship Id="rId4" Type="http://schemas.openxmlformats.org/officeDocument/2006/relationships/hyperlink" Target="https://www.researchgate.net/publication/228277628_The_Theoretical_Foundation_of_Realism" TargetMode="External"/><Relationship Id="rId9" Type="http://schemas.openxmlformats.org/officeDocument/2006/relationships/hyperlink" Target="https://www.youtube.com/watch?v=Os6i6fneV-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777280626"/>
              </p:ext>
            </p:extLst>
          </p:nvPr>
        </p:nvGraphicFramePr>
        <p:xfrm>
          <a:off x="-321276" y="1056210"/>
          <a:ext cx="1688758" cy="5801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1161536" y="6570651"/>
            <a:ext cx="215818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b="1" dirty="0" smtClean="0"/>
              <a:t>Image Identification &amp; Activated URL Address Here</a:t>
            </a:r>
            <a:endParaRPr lang="en-US" sz="5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5372" y="-82301"/>
            <a:ext cx="8577566" cy="646317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Franklin Gothic Medium"/>
                <a:cs typeface="Franklin Gothic Medium"/>
              </a:rPr>
              <a:t>REALISM</a:t>
            </a:r>
            <a:endParaRPr lang="en-US" sz="3600" dirty="0">
              <a:solidFill>
                <a:srgbClr val="C00000"/>
              </a:solidFill>
              <a:latin typeface="Franklin Gothic Medium"/>
              <a:cs typeface="Franklin Gothic Medium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27408"/>
            <a:ext cx="1458098" cy="33854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r>
              <a:rPr lang="en-US" sz="800" b="1" dirty="0" smtClean="0">
                <a:latin typeface="Franklin Gothic Medium"/>
                <a:cs typeface="Franklin Gothic Medium"/>
              </a:rPr>
              <a:t>Student Name Here</a:t>
            </a:r>
          </a:p>
          <a:p>
            <a:r>
              <a:rPr lang="en-US" sz="800" b="1" dirty="0" smtClean="0">
                <a:latin typeface="Franklin Gothic Medium"/>
                <a:cs typeface="Franklin Gothic Medium"/>
              </a:rPr>
              <a:t>Class Number Here</a:t>
            </a:r>
            <a:endParaRPr lang="en-US" sz="800" b="1" dirty="0">
              <a:latin typeface="Franklin Gothic Medium"/>
              <a:cs typeface="Franklin Gothic Mediu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6169" y="4441520"/>
            <a:ext cx="3143522" cy="276999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r>
              <a:rPr lang="en-US" sz="1200" dirty="0"/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7484" y="1859483"/>
            <a:ext cx="2512726" cy="338540"/>
          </a:xfrm>
          <a:prstGeom prst="rect">
            <a:avLst/>
          </a:prstGeom>
          <a:noFill/>
        </p:spPr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en-US" sz="800" dirty="0">
                <a:hlinkClick r:id="rId7"/>
              </a:rPr>
              <a:t>https://www.radford.edu/rbarris/art216upd2012/realism%20in%20the%2019th%20century.html</a:t>
            </a:r>
            <a:endParaRPr lang="en-US" sz="500" dirty="0"/>
          </a:p>
        </p:txBody>
      </p:sp>
      <p:sp>
        <p:nvSpPr>
          <p:cNvPr id="31" name="TextBox 30"/>
          <p:cNvSpPr txBox="1"/>
          <p:nvPr/>
        </p:nvSpPr>
        <p:spPr>
          <a:xfrm>
            <a:off x="7586217" y="3696664"/>
            <a:ext cx="14649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/>
          </a:p>
        </p:txBody>
      </p:sp>
      <p:sp>
        <p:nvSpPr>
          <p:cNvPr id="57" name="Right Arrow 56"/>
          <p:cNvSpPr/>
          <p:nvPr/>
        </p:nvSpPr>
        <p:spPr>
          <a:xfrm>
            <a:off x="5894897" y="5026357"/>
            <a:ext cx="345788" cy="1758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3189513" y="1949187"/>
            <a:ext cx="35176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 </a:t>
            </a:r>
            <a:r>
              <a:rPr lang="en-US" sz="800" dirty="0">
                <a:hlinkClick r:id="rId8"/>
              </a:rPr>
              <a:t>https://medium.com/@cchndn13/a-brief-history-of-art-c3d689fae01f</a:t>
            </a:r>
            <a:endParaRPr lang="en-US" sz="500" dirty="0"/>
          </a:p>
        </p:txBody>
      </p:sp>
      <p:sp>
        <p:nvSpPr>
          <p:cNvPr id="24" name="TextBox 23"/>
          <p:cNvSpPr txBox="1"/>
          <p:nvPr/>
        </p:nvSpPr>
        <p:spPr>
          <a:xfrm>
            <a:off x="3631124" y="4970426"/>
            <a:ext cx="2533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Compare/Contrast Chart Here</a:t>
            </a:r>
          </a:p>
          <a:p>
            <a:pPr algn="ctr"/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Similarities / Differences</a:t>
            </a:r>
          </a:p>
          <a:p>
            <a:pPr algn="ctr"/>
            <a:endParaRPr lang="en-US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Social		Political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Equality		Power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Wealth		Rule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chemeClr val="accent1">
                    <a:lumMod val="75000"/>
                  </a:schemeClr>
                </a:solidFill>
              </a:rPr>
              <a:t>Poor/Rich		Ruler/Ruled</a:t>
            </a: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521308" y="4970426"/>
            <a:ext cx="439738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6674756" y="6655289"/>
            <a:ext cx="215818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b="1" dirty="0" smtClean="0"/>
              <a:t>Image Identification &amp; Activated URL Address Here</a:t>
            </a:r>
            <a:endParaRPr lang="en-US" sz="5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702418" y="4323577"/>
            <a:ext cx="2491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sz="800" u="sng" dirty="0">
                <a:hlinkClick r:id="rId10"/>
              </a:rPr>
              <a:t>https://www.youtube.com/watch?v=Os6i6fneV-E</a:t>
            </a:r>
            <a:r>
              <a:rPr lang="en-US" sz="800" dirty="0" smtClean="0"/>
              <a:t> </a:t>
            </a:r>
            <a:endParaRPr lang="en-US" sz="800" dirty="0"/>
          </a:p>
        </p:txBody>
      </p:sp>
      <p:sp>
        <p:nvSpPr>
          <p:cNvPr id="39" name="Rectangle 38"/>
          <p:cNvSpPr/>
          <p:nvPr/>
        </p:nvSpPr>
        <p:spPr>
          <a:xfrm>
            <a:off x="971208" y="3199659"/>
            <a:ext cx="2731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hlinkClick r:id="rId11"/>
              </a:rPr>
              <a:t>http://www.whatshappening.com.ph/event/social-realism</a:t>
            </a:r>
            <a:endParaRPr lang="en-US" sz="500" dirty="0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70" y="3176400"/>
            <a:ext cx="371475" cy="29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796834" y="4555439"/>
            <a:ext cx="3215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I</a:t>
            </a:r>
            <a:r>
              <a:rPr lang="en-US" sz="800" dirty="0">
                <a:hlinkClick r:id="rId13"/>
              </a:rPr>
              <a:t>https://www.hurriyetdailynews.com/socialist-realism-in-albanian-art-at-pera-museum-156590</a:t>
            </a:r>
            <a:endParaRPr lang="en-US" sz="500" dirty="0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08" y="4572000"/>
            <a:ext cx="371475" cy="27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07" y="1764002"/>
            <a:ext cx="3714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589026" y="1757781"/>
            <a:ext cx="3714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642" y="3200252"/>
            <a:ext cx="3714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238" y="4543684"/>
            <a:ext cx="3714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6255947" y="3198342"/>
            <a:ext cx="2922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hlinkClick r:id="rId18"/>
              </a:rPr>
              <a:t>https://richardnilsen.com/2013/07/20/political-art-ideas-vs-ideology/</a:t>
            </a:r>
            <a:r>
              <a:rPr lang="en-US" sz="500" dirty="0" smtClean="0"/>
              <a:t>e</a:t>
            </a:r>
            <a:endParaRPr lang="en-US" sz="500" dirty="0"/>
          </a:p>
        </p:txBody>
      </p:sp>
      <p:sp>
        <p:nvSpPr>
          <p:cNvPr id="43" name="TextBox 42"/>
          <p:cNvSpPr txBox="1"/>
          <p:nvPr/>
        </p:nvSpPr>
        <p:spPr>
          <a:xfrm>
            <a:off x="6202351" y="4628780"/>
            <a:ext cx="2888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hlinkClick r:id="rId7"/>
              </a:rPr>
              <a:t>https://www.radford.edu/rbarris/art216upd2012/realism%20in%20the%2019th%20century.html</a:t>
            </a:r>
            <a:endParaRPr lang="en-US" sz="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7"/>
          <a:stretch/>
        </p:blipFill>
        <p:spPr>
          <a:xfrm>
            <a:off x="3486921" y="587717"/>
            <a:ext cx="2960854" cy="13320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728" y="2133331"/>
            <a:ext cx="2957222" cy="22897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2" b="9012"/>
          <a:stretch/>
        </p:blipFill>
        <p:spPr>
          <a:xfrm>
            <a:off x="1105563" y="756471"/>
            <a:ext cx="2234393" cy="1039614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796834" y="1823857"/>
            <a:ext cx="25450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hlinkClick r:id="rId8"/>
              </a:rPr>
              <a:t>https://medium.com/@cchndn13/a-brief-history-of-art-c3d689fae01f</a:t>
            </a:r>
            <a:endParaRPr lang="en-US" sz="5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293" y="2138333"/>
            <a:ext cx="1962668" cy="10428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220" y="3418958"/>
            <a:ext cx="1998687" cy="11230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621" y="674291"/>
            <a:ext cx="1974681" cy="119419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771" y="2192852"/>
            <a:ext cx="2111861" cy="10427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873" y="3502511"/>
            <a:ext cx="2192275" cy="116002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249" y="4982209"/>
            <a:ext cx="3028950" cy="15049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63" y="4828794"/>
            <a:ext cx="2143125" cy="165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68" y="1746913"/>
            <a:ext cx="8734683" cy="4379252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1200" dirty="0" err="1"/>
              <a:t>Guzzini</a:t>
            </a:r>
            <a:r>
              <a:rPr lang="en-US" sz="1200" dirty="0"/>
              <a:t>, Stefano. </a:t>
            </a:r>
            <a:r>
              <a:rPr lang="en-US" sz="1200" i="1" dirty="0"/>
              <a:t>Realist theories and practice</a:t>
            </a:r>
            <a:r>
              <a:rPr lang="en-US" sz="1200" dirty="0"/>
              <a:t>. No. 2017: 08. DIIS Working Paper, 2017.</a:t>
            </a:r>
          </a:p>
          <a:p>
            <a:r>
              <a:rPr lang="en-US" sz="1200" u="sng" dirty="0">
                <a:hlinkClick r:id="rId2"/>
              </a:rPr>
              <a:t>https://uu.diva-portal.org/smash/get/diva2:1163925/FULLTEXT01.pdf</a:t>
            </a:r>
            <a:endParaRPr lang="en-US" sz="1200" dirty="0"/>
          </a:p>
          <a:p>
            <a:r>
              <a:rPr lang="en-US" sz="1200" dirty="0"/>
              <a:t>Solomon, Hussein. "Realism and its Critics." </a:t>
            </a:r>
            <a:r>
              <a:rPr lang="en-US" sz="1200" i="1" dirty="0"/>
              <a:t>Theory, Change and Southern Africa’s Future</a:t>
            </a:r>
            <a:r>
              <a:rPr lang="en-US" sz="1200" dirty="0"/>
              <a:t>. Palgrave Macmillan, London, 2001. 34-57. </a:t>
            </a:r>
            <a:r>
              <a:rPr lang="en-US" sz="1200" u="sng" dirty="0">
                <a:hlinkClick r:id="rId3"/>
              </a:rPr>
              <a:t>https://www.sahistory.org.za/sites/default/files/archive-files/peter_vale_larry_a._swatuk_bertil_oden_theorybook4you.pdf#page=53</a:t>
            </a:r>
            <a:endParaRPr lang="en-US" sz="1200" dirty="0"/>
          </a:p>
          <a:p>
            <a:r>
              <a:rPr lang="en-US" sz="1200" dirty="0"/>
              <a:t> </a:t>
            </a:r>
            <a:r>
              <a:rPr lang="en-US" sz="1200" dirty="0" err="1"/>
              <a:t>Falode</a:t>
            </a:r>
            <a:r>
              <a:rPr lang="en-US" sz="1200" dirty="0"/>
              <a:t>, </a:t>
            </a:r>
            <a:r>
              <a:rPr lang="en-US" sz="1200" dirty="0" err="1"/>
              <a:t>Adewunmi</a:t>
            </a:r>
            <a:r>
              <a:rPr lang="en-US" sz="1200" dirty="0"/>
              <a:t> James. "The theoretical foundation of realism." </a:t>
            </a:r>
            <a:r>
              <a:rPr lang="en-US" sz="1200" i="1" dirty="0"/>
              <a:t>Nigerian Journal of International Affairs</a:t>
            </a:r>
            <a:r>
              <a:rPr lang="en-US" sz="1200" dirty="0"/>
              <a:t> 35.2 (2009): 35-47.</a:t>
            </a:r>
          </a:p>
          <a:p>
            <a:r>
              <a:rPr lang="en-US" sz="1200" u="sng" dirty="0">
                <a:hlinkClick r:id="rId4"/>
              </a:rPr>
              <a:t>https://www.researchgate.net/publication/228277628_The_Theoretical_Foundation_of_Realism</a:t>
            </a:r>
            <a:endParaRPr lang="en-US" sz="1200" dirty="0"/>
          </a:p>
          <a:p>
            <a:r>
              <a:rPr lang="en-US" sz="1200" dirty="0"/>
              <a:t>Booth, Ken, ed. </a:t>
            </a:r>
            <a:r>
              <a:rPr lang="en-US" sz="1200" i="1" dirty="0"/>
              <a:t>Realism and world politics</a:t>
            </a:r>
            <a:r>
              <a:rPr lang="en-US" sz="1200" dirty="0"/>
              <a:t>. London: Routledge, 2011. </a:t>
            </a:r>
            <a:r>
              <a:rPr lang="en-US" sz="1200" u="sng" dirty="0">
                <a:hlinkClick r:id="rId5"/>
              </a:rPr>
              <a:t>https://www.fd.unl.pt/docentes_docs/ma/FPG_MA_27259.pdf</a:t>
            </a:r>
            <a:endParaRPr lang="en-US" sz="1200" dirty="0"/>
          </a:p>
          <a:p>
            <a:r>
              <a:rPr lang="en-US" sz="1200" dirty="0" err="1"/>
              <a:t>Bhaskar</a:t>
            </a:r>
            <a:r>
              <a:rPr lang="en-US" sz="1200" dirty="0"/>
              <a:t>, Roy. </a:t>
            </a:r>
            <a:r>
              <a:rPr lang="en-US" sz="1200" i="1" dirty="0"/>
              <a:t>A realist theory of science</a:t>
            </a:r>
            <a:r>
              <a:rPr lang="en-US" sz="1200" dirty="0"/>
              <a:t>. Routledge, 2013. </a:t>
            </a:r>
            <a:r>
              <a:rPr lang="en-US" sz="1200" u="sng" dirty="0">
                <a:hlinkClick r:id="rId6"/>
              </a:rPr>
              <a:t>https://dl.uswr.ac.ir/bitstream/Hannan/130791/1/A%20Realistic%20Theory%20of%20science.pdf</a:t>
            </a:r>
            <a:endParaRPr lang="en-US" sz="1200" dirty="0"/>
          </a:p>
          <a:p>
            <a:r>
              <a:rPr lang="en-US" sz="1200" dirty="0" err="1"/>
              <a:t>Philinthecircle</a:t>
            </a:r>
            <a:r>
              <a:rPr lang="en-US" sz="1200" dirty="0"/>
              <a:t>. </a:t>
            </a:r>
            <a:r>
              <a:rPr lang="en-US" sz="1200" i="1" dirty="0"/>
              <a:t>Realism Over View Phil Hansen</a:t>
            </a:r>
            <a:r>
              <a:rPr lang="en-US" sz="1200" dirty="0"/>
              <a:t>. 2014, &lt;</a:t>
            </a:r>
            <a:r>
              <a:rPr lang="en-US" sz="1200" u="sng" dirty="0">
                <a:hlinkClick r:id="rId7"/>
              </a:rPr>
              <a:t>https://www.youtube.com/watch?v=cump0Nxteb4</a:t>
            </a:r>
            <a:r>
              <a:rPr lang="en-US" sz="1200" dirty="0"/>
              <a:t>&gt;</a:t>
            </a:r>
          </a:p>
          <a:p>
            <a:r>
              <a:rPr lang="en-US" sz="1200" dirty="0" err="1"/>
              <a:t>Nationalgalleries</a:t>
            </a:r>
            <a:r>
              <a:rPr lang="en-US" sz="1200" dirty="0"/>
              <a:t>. </a:t>
            </a:r>
            <a:r>
              <a:rPr lang="en-US" sz="1200" i="1" dirty="0"/>
              <a:t>What is realism?</a:t>
            </a:r>
            <a:r>
              <a:rPr lang="en-US" sz="1200" dirty="0"/>
              <a:t> 2017, &lt;</a:t>
            </a:r>
            <a:r>
              <a:rPr lang="en-US" sz="1200" u="sng" dirty="0">
                <a:hlinkClick r:id="rId8"/>
              </a:rPr>
              <a:t>https://www.youtube.com/watch?v=uH7h4SF2Mfg</a:t>
            </a:r>
            <a:r>
              <a:rPr lang="en-US" sz="1200" dirty="0"/>
              <a:t>&gt;</a:t>
            </a:r>
          </a:p>
          <a:p>
            <a:r>
              <a:rPr lang="en-US" sz="1200" dirty="0" err="1"/>
              <a:t>TheArtAssingment</a:t>
            </a:r>
            <a:r>
              <a:rPr lang="en-US" sz="1200" dirty="0"/>
              <a:t>. </a:t>
            </a:r>
            <a:r>
              <a:rPr lang="en-US" sz="1200" i="1" dirty="0"/>
              <a:t>The case for Realism.</a:t>
            </a:r>
            <a:r>
              <a:rPr lang="en-US" sz="1200" dirty="0"/>
              <a:t> 2018,&lt; </a:t>
            </a:r>
            <a:r>
              <a:rPr lang="en-US" sz="1200" u="sng" dirty="0">
                <a:hlinkClick r:id="rId9"/>
              </a:rPr>
              <a:t>https://www.youtube.com/watch?v=Os6i6fneV-E</a:t>
            </a:r>
            <a:r>
              <a:rPr lang="en-US" sz="1200" dirty="0"/>
              <a:t>&gt;</a:t>
            </a:r>
          </a:p>
          <a:p>
            <a:r>
              <a:rPr lang="en-US" sz="1200" dirty="0"/>
              <a:t>Deviant Art. </a:t>
            </a:r>
            <a:r>
              <a:rPr lang="en-US" sz="1200" i="1" dirty="0"/>
              <a:t>Explore Realism</a:t>
            </a:r>
            <a:r>
              <a:rPr lang="en-US" sz="1200" dirty="0"/>
              <a:t>. 2020, </a:t>
            </a:r>
            <a:r>
              <a:rPr lang="en-US" sz="1200" u="sng" dirty="0">
                <a:hlinkClick r:id="rId10"/>
              </a:rPr>
              <a:t>https://www.deviantart.com/tag/reaslim</a:t>
            </a:r>
            <a:endParaRPr lang="en-US" sz="1200" dirty="0"/>
          </a:p>
          <a:p>
            <a:r>
              <a:rPr lang="en-US" sz="1200" dirty="0"/>
              <a:t>Cisneros, Luis </a:t>
            </a:r>
            <a:r>
              <a:rPr lang="en-US" sz="1200" dirty="0" err="1"/>
              <a:t>Tsukayama</a:t>
            </a:r>
            <a:r>
              <a:rPr lang="en-US" sz="1200" dirty="0"/>
              <a:t>. "Awakened Realism: Insights From Japanese Philosophy  — </a:t>
            </a:r>
            <a:r>
              <a:rPr lang="en-US" sz="1200" dirty="0" err="1"/>
              <a:t>Yhouse</a:t>
            </a:r>
            <a:r>
              <a:rPr lang="en-US" sz="1200" dirty="0"/>
              <a:t>". </a:t>
            </a:r>
            <a:r>
              <a:rPr lang="en-US" sz="1200" i="1" dirty="0" err="1"/>
              <a:t>Yhouse</a:t>
            </a:r>
            <a:r>
              <a:rPr lang="en-US" sz="1200" dirty="0"/>
              <a:t>, 2020, </a:t>
            </a:r>
            <a:r>
              <a:rPr lang="en-US" sz="1200" u="sng" dirty="0">
                <a:hlinkClick r:id="rId11"/>
              </a:rPr>
              <a:t>https://www.yhousenyc.org/events/all-events/awakened-realism-insights-from-japanese-philosophy</a:t>
            </a:r>
            <a:r>
              <a:rPr lang="en-US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463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1511</TotalTime>
  <Words>165</Words>
  <Application>Microsoft Office PowerPoint</Application>
  <PresentationFormat>Overhead</PresentationFormat>
  <Paragraphs>41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Spectrum</vt:lpstr>
      <vt:lpstr>PowerPoint Presentation</vt:lpstr>
      <vt:lpstr>Bibliography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Carly Leweke</dc:creator>
  <cp:lastModifiedBy>VINNY</cp:lastModifiedBy>
  <cp:revision>71</cp:revision>
  <dcterms:created xsi:type="dcterms:W3CDTF">2017-07-02T04:32:17Z</dcterms:created>
  <dcterms:modified xsi:type="dcterms:W3CDTF">2020-11-18T20:23:15Z</dcterms:modified>
</cp:coreProperties>
</file>